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72" r:id="rId12"/>
    <p:sldId id="271" r:id="rId13"/>
    <p:sldId id="264" r:id="rId14"/>
    <p:sldId id="265" r:id="rId15"/>
    <p:sldId id="267" r:id="rId16"/>
    <p:sldId id="269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7F2AF-BFE6-4F3E-8FA9-BC92B3526C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5C4AE5-E280-44A7-9D45-3F2D4D958B75}">
      <dgm:prSet/>
      <dgm:spPr/>
      <dgm:t>
        <a:bodyPr/>
        <a:lstStyle/>
        <a:p>
          <a:r>
            <a:rPr lang="en-US" dirty="0"/>
            <a:t>Manual Feature Selection (those present before or during accident) – ex. “</a:t>
          </a:r>
          <a:r>
            <a:rPr lang="en-US" dirty="0" err="1"/>
            <a:t>Did_Police</a:t>
          </a:r>
          <a:r>
            <a:rPr lang="en-US" dirty="0"/>
            <a:t> Respond”</a:t>
          </a:r>
        </a:p>
      </dgm:t>
    </dgm:pt>
    <dgm:pt modelId="{A784EB1C-D4C6-4B47-AA3C-55A2FC6EE1FB}" type="parTrans" cxnId="{D0DA316D-225F-4CA4-96EC-BA0D8CF5432C}">
      <dgm:prSet/>
      <dgm:spPr/>
      <dgm:t>
        <a:bodyPr/>
        <a:lstStyle/>
        <a:p>
          <a:endParaRPr lang="en-US"/>
        </a:p>
      </dgm:t>
    </dgm:pt>
    <dgm:pt modelId="{6A8CDECF-68D1-4DA1-9807-22D1BD9D10F4}" type="sibTrans" cxnId="{D0DA316D-225F-4CA4-96EC-BA0D8CF5432C}">
      <dgm:prSet/>
      <dgm:spPr/>
      <dgm:t>
        <a:bodyPr/>
        <a:lstStyle/>
        <a:p>
          <a:endParaRPr lang="en-US"/>
        </a:p>
      </dgm:t>
    </dgm:pt>
    <dgm:pt modelId="{A7FFF2EE-FF3B-4179-918A-13CFF68E6D91}">
      <dgm:prSet/>
      <dgm:spPr/>
      <dgm:t>
        <a:bodyPr/>
        <a:lstStyle/>
        <a:p>
          <a:r>
            <a:rPr lang="en-US" dirty="0"/>
            <a:t>Drop location based variables</a:t>
          </a:r>
        </a:p>
      </dgm:t>
    </dgm:pt>
    <dgm:pt modelId="{4524FFE6-B431-4F83-B0EE-6C489A0195C3}" type="parTrans" cxnId="{2049E495-CD34-4CD5-9BA0-B006FD3B912F}">
      <dgm:prSet/>
      <dgm:spPr/>
      <dgm:t>
        <a:bodyPr/>
        <a:lstStyle/>
        <a:p>
          <a:endParaRPr lang="en-US"/>
        </a:p>
      </dgm:t>
    </dgm:pt>
    <dgm:pt modelId="{951009A5-4869-4953-A33F-88678F74FF3F}" type="sibTrans" cxnId="{2049E495-CD34-4CD5-9BA0-B006FD3B912F}">
      <dgm:prSet/>
      <dgm:spPr/>
      <dgm:t>
        <a:bodyPr/>
        <a:lstStyle/>
        <a:p>
          <a:endParaRPr lang="en-US"/>
        </a:p>
      </dgm:t>
    </dgm:pt>
    <dgm:pt modelId="{9F6E441C-6D70-41A1-AF4A-6F59DD7FD570}" type="pres">
      <dgm:prSet presAssocID="{F377F2AF-BFE6-4F3E-8FA9-BC92B3526C0A}" presName="root" presStyleCnt="0">
        <dgm:presLayoutVars>
          <dgm:dir/>
          <dgm:resizeHandles val="exact"/>
        </dgm:presLayoutVars>
      </dgm:prSet>
      <dgm:spPr/>
    </dgm:pt>
    <dgm:pt modelId="{0E862639-07AA-4AF1-ADE3-07620B91B547}" type="pres">
      <dgm:prSet presAssocID="{695C4AE5-E280-44A7-9D45-3F2D4D958B75}" presName="compNode" presStyleCnt="0"/>
      <dgm:spPr/>
    </dgm:pt>
    <dgm:pt modelId="{512317A3-EFB7-46AD-82FF-3EB68E8412A2}" type="pres">
      <dgm:prSet presAssocID="{695C4AE5-E280-44A7-9D45-3F2D4D958B75}" presName="bgRect" presStyleLbl="bgShp" presStyleIdx="0" presStyleCnt="2" custLinFactNeighborX="-185" custLinFactNeighborY="-57613"/>
      <dgm:spPr/>
    </dgm:pt>
    <dgm:pt modelId="{FE0ED187-409D-4249-83C9-90AA03AD6183}" type="pres">
      <dgm:prSet presAssocID="{695C4AE5-E280-44A7-9D45-3F2D4D958B75}" presName="iconRect" presStyleLbl="node1" presStyleIdx="0" presStyleCnt="2" custLinFactNeighborX="3760" custLinFactNeighborY="-983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02A6AD93-E7E7-4934-A50D-B084C54D0112}" type="pres">
      <dgm:prSet presAssocID="{695C4AE5-E280-44A7-9D45-3F2D4D958B75}" presName="spaceRect" presStyleCnt="0"/>
      <dgm:spPr/>
    </dgm:pt>
    <dgm:pt modelId="{041AC08C-9F85-4317-8929-2EB9524F07EF}" type="pres">
      <dgm:prSet presAssocID="{695C4AE5-E280-44A7-9D45-3F2D4D958B75}" presName="parTx" presStyleLbl="revTx" presStyleIdx="0" presStyleCnt="2" custLinFactNeighborX="-1073" custLinFactNeighborY="-54167">
        <dgm:presLayoutVars>
          <dgm:chMax val="0"/>
          <dgm:chPref val="0"/>
        </dgm:presLayoutVars>
      </dgm:prSet>
      <dgm:spPr/>
    </dgm:pt>
    <dgm:pt modelId="{99138517-89BF-4E43-A8B1-482D6B7B0D09}" type="pres">
      <dgm:prSet presAssocID="{6A8CDECF-68D1-4DA1-9807-22D1BD9D10F4}" presName="sibTrans" presStyleCnt="0"/>
      <dgm:spPr/>
    </dgm:pt>
    <dgm:pt modelId="{BF134760-6F34-4CDE-ADDA-A829E8D88B13}" type="pres">
      <dgm:prSet presAssocID="{A7FFF2EE-FF3B-4179-918A-13CFF68E6D91}" presName="compNode" presStyleCnt="0"/>
      <dgm:spPr/>
    </dgm:pt>
    <dgm:pt modelId="{D05C3F08-7FF7-41ED-83AB-5C191093ECA0}" type="pres">
      <dgm:prSet presAssocID="{A7FFF2EE-FF3B-4179-918A-13CFF68E6D91}" presName="bgRect" presStyleLbl="bgShp" presStyleIdx="1" presStyleCnt="2" custLinFactNeighborX="-185" custLinFactNeighborY="-72021"/>
      <dgm:spPr/>
    </dgm:pt>
    <dgm:pt modelId="{2C35EA9C-DA93-4081-9E9F-9BBDAF61263B}" type="pres">
      <dgm:prSet presAssocID="{A7FFF2EE-FF3B-4179-918A-13CFF68E6D91}" presName="iconRect" presStyleLbl="node1" presStyleIdx="1" presStyleCnt="2" custLinFactY="-26561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7FCBDC9-3978-4348-996D-458E1CBF6783}" type="pres">
      <dgm:prSet presAssocID="{A7FFF2EE-FF3B-4179-918A-13CFF68E6D91}" presName="spaceRect" presStyleCnt="0"/>
      <dgm:spPr/>
    </dgm:pt>
    <dgm:pt modelId="{4C02FD8B-FD0A-4990-825E-6A5DC98B2B76}" type="pres">
      <dgm:prSet presAssocID="{A7FFF2EE-FF3B-4179-918A-13CFF68E6D91}" presName="parTx" presStyleLbl="revTx" presStyleIdx="1" presStyleCnt="2" custLinFactNeighborX="-1789" custLinFactNeighborY="-66669">
        <dgm:presLayoutVars>
          <dgm:chMax val="0"/>
          <dgm:chPref val="0"/>
        </dgm:presLayoutVars>
      </dgm:prSet>
      <dgm:spPr/>
    </dgm:pt>
  </dgm:ptLst>
  <dgm:cxnLst>
    <dgm:cxn modelId="{D0DA316D-225F-4CA4-96EC-BA0D8CF5432C}" srcId="{F377F2AF-BFE6-4F3E-8FA9-BC92B3526C0A}" destId="{695C4AE5-E280-44A7-9D45-3F2D4D958B75}" srcOrd="0" destOrd="0" parTransId="{A784EB1C-D4C6-4B47-AA3C-55A2FC6EE1FB}" sibTransId="{6A8CDECF-68D1-4DA1-9807-22D1BD9D10F4}"/>
    <dgm:cxn modelId="{2049E495-CD34-4CD5-9BA0-B006FD3B912F}" srcId="{F377F2AF-BFE6-4F3E-8FA9-BC92B3526C0A}" destId="{A7FFF2EE-FF3B-4179-918A-13CFF68E6D91}" srcOrd="1" destOrd="0" parTransId="{4524FFE6-B431-4F83-B0EE-6C489A0195C3}" sibTransId="{951009A5-4869-4953-A33F-88678F74FF3F}"/>
    <dgm:cxn modelId="{658389A8-F3BE-4D2E-93B5-77E7FD418EA2}" type="presOf" srcId="{695C4AE5-E280-44A7-9D45-3F2D4D958B75}" destId="{041AC08C-9F85-4317-8929-2EB9524F07EF}" srcOrd="0" destOrd="0" presId="urn:microsoft.com/office/officeart/2018/2/layout/IconVerticalSolidList"/>
    <dgm:cxn modelId="{CDBFE5B4-24F5-4E1D-B1EC-C2BA22EE292F}" type="presOf" srcId="{F377F2AF-BFE6-4F3E-8FA9-BC92B3526C0A}" destId="{9F6E441C-6D70-41A1-AF4A-6F59DD7FD570}" srcOrd="0" destOrd="0" presId="urn:microsoft.com/office/officeart/2018/2/layout/IconVerticalSolidList"/>
    <dgm:cxn modelId="{E1E025ED-773C-40D5-AEF0-76A183018D67}" type="presOf" srcId="{A7FFF2EE-FF3B-4179-918A-13CFF68E6D91}" destId="{4C02FD8B-FD0A-4990-825E-6A5DC98B2B76}" srcOrd="0" destOrd="0" presId="urn:microsoft.com/office/officeart/2018/2/layout/IconVerticalSolidList"/>
    <dgm:cxn modelId="{6CE3C6F9-0408-48C5-9F70-27B235121DA7}" type="presParOf" srcId="{9F6E441C-6D70-41A1-AF4A-6F59DD7FD570}" destId="{0E862639-07AA-4AF1-ADE3-07620B91B547}" srcOrd="0" destOrd="0" presId="urn:microsoft.com/office/officeart/2018/2/layout/IconVerticalSolidList"/>
    <dgm:cxn modelId="{022D203E-6A30-46EC-8605-3C003D7F2108}" type="presParOf" srcId="{0E862639-07AA-4AF1-ADE3-07620B91B547}" destId="{512317A3-EFB7-46AD-82FF-3EB68E8412A2}" srcOrd="0" destOrd="0" presId="urn:microsoft.com/office/officeart/2018/2/layout/IconVerticalSolidList"/>
    <dgm:cxn modelId="{7FED5113-4D17-4080-BB2C-9CFD7D54461E}" type="presParOf" srcId="{0E862639-07AA-4AF1-ADE3-07620B91B547}" destId="{FE0ED187-409D-4249-83C9-90AA03AD6183}" srcOrd="1" destOrd="0" presId="urn:microsoft.com/office/officeart/2018/2/layout/IconVerticalSolidList"/>
    <dgm:cxn modelId="{DF14A9E9-8CE9-4E32-B6FC-63C7CABF6514}" type="presParOf" srcId="{0E862639-07AA-4AF1-ADE3-07620B91B547}" destId="{02A6AD93-E7E7-4934-A50D-B084C54D0112}" srcOrd="2" destOrd="0" presId="urn:microsoft.com/office/officeart/2018/2/layout/IconVerticalSolidList"/>
    <dgm:cxn modelId="{A6F75073-2996-43F1-A079-4016C883EC07}" type="presParOf" srcId="{0E862639-07AA-4AF1-ADE3-07620B91B547}" destId="{041AC08C-9F85-4317-8929-2EB9524F07EF}" srcOrd="3" destOrd="0" presId="urn:microsoft.com/office/officeart/2018/2/layout/IconVerticalSolidList"/>
    <dgm:cxn modelId="{FC7F7EBF-DDC2-49BD-96B4-E85C4CDD3CA0}" type="presParOf" srcId="{9F6E441C-6D70-41A1-AF4A-6F59DD7FD570}" destId="{99138517-89BF-4E43-A8B1-482D6B7B0D09}" srcOrd="1" destOrd="0" presId="urn:microsoft.com/office/officeart/2018/2/layout/IconVerticalSolidList"/>
    <dgm:cxn modelId="{8BD422BE-EBEC-4538-8A2B-D807F8EF114F}" type="presParOf" srcId="{9F6E441C-6D70-41A1-AF4A-6F59DD7FD570}" destId="{BF134760-6F34-4CDE-ADDA-A829E8D88B13}" srcOrd="2" destOrd="0" presId="urn:microsoft.com/office/officeart/2018/2/layout/IconVerticalSolidList"/>
    <dgm:cxn modelId="{7BDEB5FC-E8CC-4C7F-AB3C-3272F47B0B8F}" type="presParOf" srcId="{BF134760-6F34-4CDE-ADDA-A829E8D88B13}" destId="{D05C3F08-7FF7-41ED-83AB-5C191093ECA0}" srcOrd="0" destOrd="0" presId="urn:microsoft.com/office/officeart/2018/2/layout/IconVerticalSolidList"/>
    <dgm:cxn modelId="{64615532-362F-4771-8355-EB2F4A9FC481}" type="presParOf" srcId="{BF134760-6F34-4CDE-ADDA-A829E8D88B13}" destId="{2C35EA9C-DA93-4081-9E9F-9BBDAF61263B}" srcOrd="1" destOrd="0" presId="urn:microsoft.com/office/officeart/2018/2/layout/IconVerticalSolidList"/>
    <dgm:cxn modelId="{992F42AC-B74A-4B9B-905C-575B069D5ED4}" type="presParOf" srcId="{BF134760-6F34-4CDE-ADDA-A829E8D88B13}" destId="{B7FCBDC9-3978-4348-996D-458E1CBF6783}" srcOrd="2" destOrd="0" presId="urn:microsoft.com/office/officeart/2018/2/layout/IconVerticalSolidList"/>
    <dgm:cxn modelId="{1C3667DB-5C4C-48B9-8A56-EA90E23624A1}" type="presParOf" srcId="{BF134760-6F34-4CDE-ADDA-A829E8D88B13}" destId="{4C02FD8B-FD0A-4990-825E-6A5DC98B2B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32B477-7403-4DF2-87C5-030C44BF0FB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B76365-0CDE-46DB-9D73-1CAEFA9B238B}">
      <dgm:prSet/>
      <dgm:spPr/>
      <dgm:t>
        <a:bodyPr/>
        <a:lstStyle/>
        <a:p>
          <a:r>
            <a:rPr lang="en-US" dirty="0" err="1"/>
            <a:t>StandardScaler</a:t>
          </a:r>
          <a:r>
            <a:rPr lang="en-US" dirty="0"/>
            <a:t> for numerical features</a:t>
          </a:r>
        </a:p>
      </dgm:t>
    </dgm:pt>
    <dgm:pt modelId="{7D2E694B-DDE5-4FD8-B199-2E569EF81FC8}" type="parTrans" cxnId="{A47A3290-0AB9-4EF9-9A7B-60B7C608CE99}">
      <dgm:prSet/>
      <dgm:spPr/>
      <dgm:t>
        <a:bodyPr/>
        <a:lstStyle/>
        <a:p>
          <a:endParaRPr lang="en-US"/>
        </a:p>
      </dgm:t>
    </dgm:pt>
    <dgm:pt modelId="{4D5CCE16-A378-4D58-AE5A-98502EF2B1CE}" type="sibTrans" cxnId="{A47A3290-0AB9-4EF9-9A7B-60B7C608CE99}">
      <dgm:prSet/>
      <dgm:spPr/>
      <dgm:t>
        <a:bodyPr/>
        <a:lstStyle/>
        <a:p>
          <a:endParaRPr lang="en-US"/>
        </a:p>
      </dgm:t>
    </dgm:pt>
    <dgm:pt modelId="{76835B14-E731-4932-A626-EAF1C6BFAEA0}">
      <dgm:prSet/>
      <dgm:spPr/>
      <dgm:t>
        <a:bodyPr/>
        <a:lstStyle/>
        <a:p>
          <a:r>
            <a:rPr lang="en-US" dirty="0"/>
            <a:t>Created dummies for Categorical features</a:t>
          </a:r>
        </a:p>
      </dgm:t>
    </dgm:pt>
    <dgm:pt modelId="{D8A9D075-6CCB-489C-AB04-CCAD53BFBFAE}" type="parTrans" cxnId="{F4F6BBBB-848B-44A6-BAF0-A7210D98690F}">
      <dgm:prSet/>
      <dgm:spPr/>
      <dgm:t>
        <a:bodyPr/>
        <a:lstStyle/>
        <a:p>
          <a:endParaRPr lang="en-US"/>
        </a:p>
      </dgm:t>
    </dgm:pt>
    <dgm:pt modelId="{3F0D2FB3-219B-4A6D-B469-F76A508A13A3}" type="sibTrans" cxnId="{F4F6BBBB-848B-44A6-BAF0-A7210D98690F}">
      <dgm:prSet/>
      <dgm:spPr/>
      <dgm:t>
        <a:bodyPr/>
        <a:lstStyle/>
        <a:p>
          <a:endParaRPr lang="en-US"/>
        </a:p>
      </dgm:t>
    </dgm:pt>
    <dgm:pt modelId="{126CC761-215A-4BA6-A778-2CAC2DF33D15}">
      <dgm:prSet/>
      <dgm:spPr/>
      <dgm:t>
        <a:bodyPr/>
        <a:lstStyle/>
        <a:p>
          <a:r>
            <a:rPr lang="en-US" dirty="0"/>
            <a:t>214 columns/ variables in expanded X dataset</a:t>
          </a:r>
        </a:p>
      </dgm:t>
    </dgm:pt>
    <dgm:pt modelId="{0CEF78FB-F30D-43F1-BCDF-ACDEE86C13CE}" type="parTrans" cxnId="{F3E180C0-EE03-4F87-803B-4062A9828D0B}">
      <dgm:prSet/>
      <dgm:spPr/>
      <dgm:t>
        <a:bodyPr/>
        <a:lstStyle/>
        <a:p>
          <a:endParaRPr lang="en-US"/>
        </a:p>
      </dgm:t>
    </dgm:pt>
    <dgm:pt modelId="{E4963D8E-61BA-42EF-B31F-C09FAEE7B475}" type="sibTrans" cxnId="{F3E180C0-EE03-4F87-803B-4062A9828D0B}">
      <dgm:prSet/>
      <dgm:spPr/>
      <dgm:t>
        <a:bodyPr/>
        <a:lstStyle/>
        <a:p>
          <a:endParaRPr lang="en-US"/>
        </a:p>
      </dgm:t>
    </dgm:pt>
    <dgm:pt modelId="{B967FF13-E134-4AC4-A785-71A4035C5CB8}">
      <dgm:prSet/>
      <dgm:spPr/>
      <dgm:t>
        <a:bodyPr/>
        <a:lstStyle/>
        <a:p>
          <a:r>
            <a:rPr lang="en-US"/>
            <a:t>Split Data into train and test.</a:t>
          </a:r>
        </a:p>
      </dgm:t>
    </dgm:pt>
    <dgm:pt modelId="{B47C904A-1D4D-47A1-942C-188B47CA4F07}" type="parTrans" cxnId="{F23D5789-11DE-4B89-ACF1-58FDF4D02C42}">
      <dgm:prSet/>
      <dgm:spPr/>
      <dgm:t>
        <a:bodyPr/>
        <a:lstStyle/>
        <a:p>
          <a:endParaRPr lang="en-US"/>
        </a:p>
      </dgm:t>
    </dgm:pt>
    <dgm:pt modelId="{4A1BE8E3-267F-4C27-94BA-9D10A5F716D9}" type="sibTrans" cxnId="{F23D5789-11DE-4B89-ACF1-58FDF4D02C42}">
      <dgm:prSet/>
      <dgm:spPr/>
      <dgm:t>
        <a:bodyPr/>
        <a:lstStyle/>
        <a:p>
          <a:endParaRPr lang="en-US"/>
        </a:p>
      </dgm:t>
    </dgm:pt>
    <dgm:pt modelId="{1DF420CF-831B-4AA7-A6F3-DA031CD2A92C}" type="pres">
      <dgm:prSet presAssocID="{BC32B477-7403-4DF2-87C5-030C44BF0FB4}" presName="vert0" presStyleCnt="0">
        <dgm:presLayoutVars>
          <dgm:dir/>
          <dgm:animOne val="branch"/>
          <dgm:animLvl val="lvl"/>
        </dgm:presLayoutVars>
      </dgm:prSet>
      <dgm:spPr/>
    </dgm:pt>
    <dgm:pt modelId="{5C4614D3-6334-4552-9B53-F290EAF0CE8B}" type="pres">
      <dgm:prSet presAssocID="{CCB76365-0CDE-46DB-9D73-1CAEFA9B238B}" presName="thickLine" presStyleLbl="alignNode1" presStyleIdx="0" presStyleCnt="4"/>
      <dgm:spPr/>
    </dgm:pt>
    <dgm:pt modelId="{F5185BE2-A3E8-47F4-8BB1-C619FF66FF4F}" type="pres">
      <dgm:prSet presAssocID="{CCB76365-0CDE-46DB-9D73-1CAEFA9B238B}" presName="horz1" presStyleCnt="0"/>
      <dgm:spPr/>
    </dgm:pt>
    <dgm:pt modelId="{2F6AB31A-063B-4A80-AD1A-0CB42F593284}" type="pres">
      <dgm:prSet presAssocID="{CCB76365-0CDE-46DB-9D73-1CAEFA9B238B}" presName="tx1" presStyleLbl="revTx" presStyleIdx="0" presStyleCnt="4"/>
      <dgm:spPr/>
    </dgm:pt>
    <dgm:pt modelId="{A8D5AA21-8B65-402A-A5E5-83421834FD58}" type="pres">
      <dgm:prSet presAssocID="{CCB76365-0CDE-46DB-9D73-1CAEFA9B238B}" presName="vert1" presStyleCnt="0"/>
      <dgm:spPr/>
    </dgm:pt>
    <dgm:pt modelId="{C60D6836-34CB-46E8-A628-24091BA263B6}" type="pres">
      <dgm:prSet presAssocID="{76835B14-E731-4932-A626-EAF1C6BFAEA0}" presName="thickLine" presStyleLbl="alignNode1" presStyleIdx="1" presStyleCnt="4"/>
      <dgm:spPr/>
    </dgm:pt>
    <dgm:pt modelId="{25A698EB-53E5-4A42-B23E-F8C4243778C3}" type="pres">
      <dgm:prSet presAssocID="{76835B14-E731-4932-A626-EAF1C6BFAEA0}" presName="horz1" presStyleCnt="0"/>
      <dgm:spPr/>
    </dgm:pt>
    <dgm:pt modelId="{9659B5C1-EA0A-46C3-A9A4-932C69969622}" type="pres">
      <dgm:prSet presAssocID="{76835B14-E731-4932-A626-EAF1C6BFAEA0}" presName="tx1" presStyleLbl="revTx" presStyleIdx="1" presStyleCnt="4"/>
      <dgm:spPr/>
    </dgm:pt>
    <dgm:pt modelId="{11DCD04C-B579-46FA-B620-8B5AC4E6FACC}" type="pres">
      <dgm:prSet presAssocID="{76835B14-E731-4932-A626-EAF1C6BFAEA0}" presName="vert1" presStyleCnt="0"/>
      <dgm:spPr/>
    </dgm:pt>
    <dgm:pt modelId="{A0EC59E0-A25E-45FC-AB98-39F14743BC33}" type="pres">
      <dgm:prSet presAssocID="{126CC761-215A-4BA6-A778-2CAC2DF33D15}" presName="thickLine" presStyleLbl="alignNode1" presStyleIdx="2" presStyleCnt="4"/>
      <dgm:spPr/>
    </dgm:pt>
    <dgm:pt modelId="{528F2A0B-21A3-4E65-AD23-7B1CABBB489D}" type="pres">
      <dgm:prSet presAssocID="{126CC761-215A-4BA6-A778-2CAC2DF33D15}" presName="horz1" presStyleCnt="0"/>
      <dgm:spPr/>
    </dgm:pt>
    <dgm:pt modelId="{9AF18E7F-A723-4C86-8D3E-8615A92CB6EE}" type="pres">
      <dgm:prSet presAssocID="{126CC761-215A-4BA6-A778-2CAC2DF33D15}" presName="tx1" presStyleLbl="revTx" presStyleIdx="2" presStyleCnt="4"/>
      <dgm:spPr/>
    </dgm:pt>
    <dgm:pt modelId="{242A3903-C989-4D80-8B24-FA0642C18487}" type="pres">
      <dgm:prSet presAssocID="{126CC761-215A-4BA6-A778-2CAC2DF33D15}" presName="vert1" presStyleCnt="0"/>
      <dgm:spPr/>
    </dgm:pt>
    <dgm:pt modelId="{3D85FE0B-5E98-4B82-87FF-68A7286186FB}" type="pres">
      <dgm:prSet presAssocID="{B967FF13-E134-4AC4-A785-71A4035C5CB8}" presName="thickLine" presStyleLbl="alignNode1" presStyleIdx="3" presStyleCnt="4"/>
      <dgm:spPr/>
    </dgm:pt>
    <dgm:pt modelId="{F30685E0-12D9-481C-8707-DBB8CDDFFE3F}" type="pres">
      <dgm:prSet presAssocID="{B967FF13-E134-4AC4-A785-71A4035C5CB8}" presName="horz1" presStyleCnt="0"/>
      <dgm:spPr/>
    </dgm:pt>
    <dgm:pt modelId="{BFACE89C-97EB-4DF0-9F40-F92625AA852C}" type="pres">
      <dgm:prSet presAssocID="{B967FF13-E134-4AC4-A785-71A4035C5CB8}" presName="tx1" presStyleLbl="revTx" presStyleIdx="3" presStyleCnt="4"/>
      <dgm:spPr/>
    </dgm:pt>
    <dgm:pt modelId="{AE2FC8DA-AC27-452A-A213-F989F0A02455}" type="pres">
      <dgm:prSet presAssocID="{B967FF13-E134-4AC4-A785-71A4035C5CB8}" presName="vert1" presStyleCnt="0"/>
      <dgm:spPr/>
    </dgm:pt>
  </dgm:ptLst>
  <dgm:cxnLst>
    <dgm:cxn modelId="{41250443-7FAF-4309-A24A-4CCD04DF7EA7}" type="presOf" srcId="{76835B14-E731-4932-A626-EAF1C6BFAEA0}" destId="{9659B5C1-EA0A-46C3-A9A4-932C69969622}" srcOrd="0" destOrd="0" presId="urn:microsoft.com/office/officeart/2008/layout/LinedList"/>
    <dgm:cxn modelId="{4D833D7C-2601-4E52-86FA-9FA20823BBF7}" type="presOf" srcId="{CCB76365-0CDE-46DB-9D73-1CAEFA9B238B}" destId="{2F6AB31A-063B-4A80-AD1A-0CB42F593284}" srcOrd="0" destOrd="0" presId="urn:microsoft.com/office/officeart/2008/layout/LinedList"/>
    <dgm:cxn modelId="{759A0085-EF2E-494E-9A17-E3FFDA9B337B}" type="presOf" srcId="{126CC761-215A-4BA6-A778-2CAC2DF33D15}" destId="{9AF18E7F-A723-4C86-8D3E-8615A92CB6EE}" srcOrd="0" destOrd="0" presId="urn:microsoft.com/office/officeart/2008/layout/LinedList"/>
    <dgm:cxn modelId="{F23D5789-11DE-4B89-ACF1-58FDF4D02C42}" srcId="{BC32B477-7403-4DF2-87C5-030C44BF0FB4}" destId="{B967FF13-E134-4AC4-A785-71A4035C5CB8}" srcOrd="3" destOrd="0" parTransId="{B47C904A-1D4D-47A1-942C-188B47CA4F07}" sibTransId="{4A1BE8E3-267F-4C27-94BA-9D10A5F716D9}"/>
    <dgm:cxn modelId="{99A1AE8C-2319-4ACF-9FFF-A81253906D68}" type="presOf" srcId="{BC32B477-7403-4DF2-87C5-030C44BF0FB4}" destId="{1DF420CF-831B-4AA7-A6F3-DA031CD2A92C}" srcOrd="0" destOrd="0" presId="urn:microsoft.com/office/officeart/2008/layout/LinedList"/>
    <dgm:cxn modelId="{A47A3290-0AB9-4EF9-9A7B-60B7C608CE99}" srcId="{BC32B477-7403-4DF2-87C5-030C44BF0FB4}" destId="{CCB76365-0CDE-46DB-9D73-1CAEFA9B238B}" srcOrd="0" destOrd="0" parTransId="{7D2E694B-DDE5-4FD8-B199-2E569EF81FC8}" sibTransId="{4D5CCE16-A378-4D58-AE5A-98502EF2B1CE}"/>
    <dgm:cxn modelId="{F4F6BBBB-848B-44A6-BAF0-A7210D98690F}" srcId="{BC32B477-7403-4DF2-87C5-030C44BF0FB4}" destId="{76835B14-E731-4932-A626-EAF1C6BFAEA0}" srcOrd="1" destOrd="0" parTransId="{D8A9D075-6CCB-489C-AB04-CCAD53BFBFAE}" sibTransId="{3F0D2FB3-219B-4A6D-B469-F76A508A13A3}"/>
    <dgm:cxn modelId="{F3E180C0-EE03-4F87-803B-4062A9828D0B}" srcId="{BC32B477-7403-4DF2-87C5-030C44BF0FB4}" destId="{126CC761-215A-4BA6-A778-2CAC2DF33D15}" srcOrd="2" destOrd="0" parTransId="{0CEF78FB-F30D-43F1-BCDF-ACDEE86C13CE}" sibTransId="{E4963D8E-61BA-42EF-B31F-C09FAEE7B475}"/>
    <dgm:cxn modelId="{FB7CE3F6-3BF9-41FA-A8E4-62C8A64DC07F}" type="presOf" srcId="{B967FF13-E134-4AC4-A785-71A4035C5CB8}" destId="{BFACE89C-97EB-4DF0-9F40-F92625AA852C}" srcOrd="0" destOrd="0" presId="urn:microsoft.com/office/officeart/2008/layout/LinedList"/>
    <dgm:cxn modelId="{1E0D70FD-8E2B-4673-8DE0-D0E2C679DD2A}" type="presParOf" srcId="{1DF420CF-831B-4AA7-A6F3-DA031CD2A92C}" destId="{5C4614D3-6334-4552-9B53-F290EAF0CE8B}" srcOrd="0" destOrd="0" presId="urn:microsoft.com/office/officeart/2008/layout/LinedList"/>
    <dgm:cxn modelId="{03A4BF44-EE04-4E61-B1E2-09A3384AD001}" type="presParOf" srcId="{1DF420CF-831B-4AA7-A6F3-DA031CD2A92C}" destId="{F5185BE2-A3E8-47F4-8BB1-C619FF66FF4F}" srcOrd="1" destOrd="0" presId="urn:microsoft.com/office/officeart/2008/layout/LinedList"/>
    <dgm:cxn modelId="{3BE992B0-3C6D-4793-B162-3D0B6883761D}" type="presParOf" srcId="{F5185BE2-A3E8-47F4-8BB1-C619FF66FF4F}" destId="{2F6AB31A-063B-4A80-AD1A-0CB42F593284}" srcOrd="0" destOrd="0" presId="urn:microsoft.com/office/officeart/2008/layout/LinedList"/>
    <dgm:cxn modelId="{ACC7972E-FE5A-4FC2-9B63-83F4A3129AAA}" type="presParOf" srcId="{F5185BE2-A3E8-47F4-8BB1-C619FF66FF4F}" destId="{A8D5AA21-8B65-402A-A5E5-83421834FD58}" srcOrd="1" destOrd="0" presId="urn:microsoft.com/office/officeart/2008/layout/LinedList"/>
    <dgm:cxn modelId="{F233BD8A-771C-45D6-8FE6-FFC4975B0880}" type="presParOf" srcId="{1DF420CF-831B-4AA7-A6F3-DA031CD2A92C}" destId="{C60D6836-34CB-46E8-A628-24091BA263B6}" srcOrd="2" destOrd="0" presId="urn:microsoft.com/office/officeart/2008/layout/LinedList"/>
    <dgm:cxn modelId="{B11CFC0A-640F-4F72-A82A-FD433CCD5161}" type="presParOf" srcId="{1DF420CF-831B-4AA7-A6F3-DA031CD2A92C}" destId="{25A698EB-53E5-4A42-B23E-F8C4243778C3}" srcOrd="3" destOrd="0" presId="urn:microsoft.com/office/officeart/2008/layout/LinedList"/>
    <dgm:cxn modelId="{C4E6504A-75C3-4999-A696-0208C5B5EDF7}" type="presParOf" srcId="{25A698EB-53E5-4A42-B23E-F8C4243778C3}" destId="{9659B5C1-EA0A-46C3-A9A4-932C69969622}" srcOrd="0" destOrd="0" presId="urn:microsoft.com/office/officeart/2008/layout/LinedList"/>
    <dgm:cxn modelId="{7A0F874F-810A-4173-8ED4-69D8E6BB940C}" type="presParOf" srcId="{25A698EB-53E5-4A42-B23E-F8C4243778C3}" destId="{11DCD04C-B579-46FA-B620-8B5AC4E6FACC}" srcOrd="1" destOrd="0" presId="urn:microsoft.com/office/officeart/2008/layout/LinedList"/>
    <dgm:cxn modelId="{624C6616-1519-4A57-9E90-07C9AD4F3CAB}" type="presParOf" srcId="{1DF420CF-831B-4AA7-A6F3-DA031CD2A92C}" destId="{A0EC59E0-A25E-45FC-AB98-39F14743BC33}" srcOrd="4" destOrd="0" presId="urn:microsoft.com/office/officeart/2008/layout/LinedList"/>
    <dgm:cxn modelId="{EB83F401-00EA-4593-9877-47269D9A0E9C}" type="presParOf" srcId="{1DF420CF-831B-4AA7-A6F3-DA031CD2A92C}" destId="{528F2A0B-21A3-4E65-AD23-7B1CABBB489D}" srcOrd="5" destOrd="0" presId="urn:microsoft.com/office/officeart/2008/layout/LinedList"/>
    <dgm:cxn modelId="{6CFDE855-0A4D-40F5-8082-9118FA7448DD}" type="presParOf" srcId="{528F2A0B-21A3-4E65-AD23-7B1CABBB489D}" destId="{9AF18E7F-A723-4C86-8D3E-8615A92CB6EE}" srcOrd="0" destOrd="0" presId="urn:microsoft.com/office/officeart/2008/layout/LinedList"/>
    <dgm:cxn modelId="{D32193A3-95DF-43C9-8797-B04D920F234E}" type="presParOf" srcId="{528F2A0B-21A3-4E65-AD23-7B1CABBB489D}" destId="{242A3903-C989-4D80-8B24-FA0642C18487}" srcOrd="1" destOrd="0" presId="urn:microsoft.com/office/officeart/2008/layout/LinedList"/>
    <dgm:cxn modelId="{AA537A84-1506-440B-8836-F91AED348D92}" type="presParOf" srcId="{1DF420CF-831B-4AA7-A6F3-DA031CD2A92C}" destId="{3D85FE0B-5E98-4B82-87FF-68A7286186FB}" srcOrd="6" destOrd="0" presId="urn:microsoft.com/office/officeart/2008/layout/LinedList"/>
    <dgm:cxn modelId="{44002149-207C-48BF-8157-546D5BA8B171}" type="presParOf" srcId="{1DF420CF-831B-4AA7-A6F3-DA031CD2A92C}" destId="{F30685E0-12D9-481C-8707-DBB8CDDFFE3F}" srcOrd="7" destOrd="0" presId="urn:microsoft.com/office/officeart/2008/layout/LinedList"/>
    <dgm:cxn modelId="{624BF57D-F3A4-44FB-B6ED-DB095DD8502D}" type="presParOf" srcId="{F30685E0-12D9-481C-8707-DBB8CDDFFE3F}" destId="{BFACE89C-97EB-4DF0-9F40-F92625AA852C}" srcOrd="0" destOrd="0" presId="urn:microsoft.com/office/officeart/2008/layout/LinedList"/>
    <dgm:cxn modelId="{D504BC3A-36F4-49DF-98FE-4EF6F6239100}" type="presParOf" srcId="{F30685E0-12D9-481C-8707-DBB8CDDFFE3F}" destId="{AE2FC8DA-AC27-452A-A213-F989F0A024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317A3-EFB7-46AD-82FF-3EB68E8412A2}">
      <dsp:nvSpPr>
        <dsp:cNvPr id="0" name=""/>
        <dsp:cNvSpPr/>
      </dsp:nvSpPr>
      <dsp:spPr>
        <a:xfrm>
          <a:off x="0" y="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ED187-409D-4249-83C9-90AA03AD6183}">
      <dsp:nvSpPr>
        <dsp:cNvPr id="0" name=""/>
        <dsp:cNvSpPr/>
      </dsp:nvSpPr>
      <dsp:spPr>
        <a:xfrm>
          <a:off x="571712" y="399176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AC08C-9F85-4317-8929-2EB9524F07EF}">
      <dsp:nvSpPr>
        <dsp:cNvPr id="0" name=""/>
        <dsp:cNvSpPr/>
      </dsp:nvSpPr>
      <dsp:spPr>
        <a:xfrm>
          <a:off x="1994448" y="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Manual Feature Selection (those present before or during accident) – ex. “</a:t>
          </a:r>
          <a:r>
            <a:rPr lang="en-US" sz="2400" kern="1200" dirty="0" err="1"/>
            <a:t>Did_Police</a:t>
          </a:r>
          <a:r>
            <a:rPr lang="en-US" sz="2400" kern="1200" dirty="0"/>
            <a:t> Respond”</a:t>
          </a:r>
        </a:p>
      </dsp:txBody>
      <dsp:txXfrm>
        <a:off x="1994448" y="0"/>
        <a:ext cx="4545469" cy="1769022"/>
      </dsp:txXfrm>
    </dsp:sp>
    <dsp:sp modelId="{D05C3F08-7FF7-41ED-83AB-5C191093ECA0}">
      <dsp:nvSpPr>
        <dsp:cNvPr id="0" name=""/>
        <dsp:cNvSpPr/>
      </dsp:nvSpPr>
      <dsp:spPr>
        <a:xfrm>
          <a:off x="0" y="1895431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5EA9C-DA93-4081-9E9F-9BBDAF61263B}">
      <dsp:nvSpPr>
        <dsp:cNvPr id="0" name=""/>
        <dsp:cNvSpPr/>
      </dsp:nvSpPr>
      <dsp:spPr>
        <a:xfrm>
          <a:off x="535129" y="2336138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2FD8B-FD0A-4990-825E-6A5DC98B2B76}">
      <dsp:nvSpPr>
        <dsp:cNvPr id="0" name=""/>
        <dsp:cNvSpPr/>
      </dsp:nvSpPr>
      <dsp:spPr>
        <a:xfrm>
          <a:off x="1961902" y="199010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Drop location based variables</a:t>
          </a:r>
        </a:p>
      </dsp:txBody>
      <dsp:txXfrm>
        <a:off x="1961902" y="1990109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614D3-6334-4552-9B53-F290EAF0CE8B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AB31A-063B-4A80-AD1A-0CB42F593284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StandardScaler</a:t>
          </a:r>
          <a:r>
            <a:rPr lang="en-US" sz="3500" kern="1200" dirty="0"/>
            <a:t> for numerical features</a:t>
          </a:r>
        </a:p>
      </dsp:txBody>
      <dsp:txXfrm>
        <a:off x="0" y="0"/>
        <a:ext cx="6492875" cy="1276350"/>
      </dsp:txXfrm>
    </dsp:sp>
    <dsp:sp modelId="{C60D6836-34CB-46E8-A628-24091BA263B6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9B5C1-EA0A-46C3-A9A4-932C69969622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Created dummies for Categorical features</a:t>
          </a:r>
        </a:p>
      </dsp:txBody>
      <dsp:txXfrm>
        <a:off x="0" y="1276350"/>
        <a:ext cx="6492875" cy="1276350"/>
      </dsp:txXfrm>
    </dsp:sp>
    <dsp:sp modelId="{A0EC59E0-A25E-45FC-AB98-39F14743BC33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18E7F-A723-4C86-8D3E-8615A92CB6E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214 columns/ variables in expanded X dataset</a:t>
          </a:r>
        </a:p>
      </dsp:txBody>
      <dsp:txXfrm>
        <a:off x="0" y="2552700"/>
        <a:ext cx="6492875" cy="1276350"/>
      </dsp:txXfrm>
    </dsp:sp>
    <dsp:sp modelId="{3D85FE0B-5E98-4B82-87FF-68A7286186FB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CE89C-97EB-4DF0-9F40-F92625AA852C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Split Data into train and test.</a:t>
          </a:r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C53C-55A3-4440-9F81-CD032D711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070B0-50AC-48A2-ACCC-74631C240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65052-748B-4B25-A7D5-4DD04CEB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89AAC-08F8-4BD7-8FA7-F7140DFC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D2B1D-A091-4F20-8E24-AB1D400B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5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0D4D-3309-4CEE-A384-02E82959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AC42F-5AE2-4CA7-9DA7-F2F3E5964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26F5F-1E15-40A1-835A-7AA543BB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4A44E-8637-4F6C-8A75-7EE733B5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64F5-B00D-4920-9EC9-1329132C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2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9ACCD7-F24A-4F04-8733-9C4930D6D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1D6B3-B9F4-43B3-A2F0-8F3C239D8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F989C-32FD-44FA-86B7-E7E98D1A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A2FC-3022-43E5-B164-B52EE781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BE255-32DE-4C17-AB72-FF2D3566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9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3D6-D61D-474B-947A-F273209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06497-445E-411A-9966-E3E5820B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A06-82FD-4E8A-ADF4-C04F023B9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4B875-D55A-49BC-838E-A77563E6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1D62B-D20E-4E0B-9F78-2756D207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4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F5E9-8903-46E4-8017-8D0912E3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18D9F-20F6-486A-952D-F7BA8E66B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2C752-9B16-44AA-8C58-B5A4962A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646C6-4542-4DD4-8073-9923699D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B0EB-747C-431C-ADEF-2026A7CA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3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AECD-458F-450B-AB5E-29BFCF12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BB08-CEA1-4ED1-9B8B-EC885B80C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D0D48-72B8-4105-AA40-18724440D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9D663-67F5-4936-87F6-E6409AC0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8396B-C14D-4849-B212-ABB2B33B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305BB-B398-4768-AE1F-6C9ACA40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5A58-7D1C-48E8-BA55-17AD7E4AB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52EC-A3B0-4F3D-A250-646C4A9AD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D35AF-C29A-4A97-8C4B-DE4A75DBD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721D1-23B8-4CD5-9314-89B8CDBF0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96364-96C3-4837-932C-8658AA5E6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C9619-E3FF-4F34-BEB4-F18A856D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E5FB4E-E5BB-4555-8F68-FB441A5C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5C2DF-B7E7-4295-82AC-CCE208A4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F0A7-0386-4BAD-B031-10AE2317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6C865-AB90-429D-867E-B5B46247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F0BA5-7246-441D-B8D2-9A73AAD4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C781-FAE2-4A5E-B713-1308113D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FE48E-C79C-4001-8F60-91C60F86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F8BAD-8608-4450-94A3-5B5F116F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60B62-5A1C-4DD2-B242-5C51A1CC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2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2568-2833-4C7C-A916-9EA4D9779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3897-F1CB-4AE3-A8C2-6BDB83546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BC345-9435-4792-9DD9-02839BEC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AE278-892C-44EC-9FC6-EFADB90F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12F4C-3916-4537-A80C-E9DB3E64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5E10-B565-453A-85FB-0B6F7FFC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A1AB-67B0-40D6-AF41-DBA3245B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22466-0939-460E-A3E3-EDEFEBEFE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32F7C-CF70-4244-8ECF-46989E8AF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379CE-61FE-4585-BA25-491E8BBB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17E96-FD9B-4328-B068-B7149F27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DFF84-D7AA-48C7-99D9-99EE2DE7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C41EA-1345-4849-81B9-D88FD85EB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85B20-62B5-4A1D-B2C4-1D336885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02B83-EEC9-4451-B647-15AC5275A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DDD3B-64B2-4353-8649-538BBBA56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0CA98-4F07-4D43-8825-B7CBD9AEA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66825-D1B5-43B9-A6AB-454A0751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2E80B-F0AE-4B98-8CEB-FBF517AE0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0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434FE-4EE4-4340-ACF6-7BFABC0B3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Predicting Accident Severity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DFF058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6CE4B-52A0-49BB-9CEE-375AB918C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1B1B1B"/>
                </a:solidFill>
              </a:rPr>
              <a:t>Steven Harpham</a:t>
            </a:r>
          </a:p>
          <a:p>
            <a:pPr algn="l"/>
            <a:r>
              <a:rPr lang="en-US" sz="2000" dirty="0">
                <a:solidFill>
                  <a:srgbClr val="1B1B1B"/>
                </a:solidFill>
              </a:rPr>
              <a:t>Data Science Career Track - Capstone II</a:t>
            </a:r>
          </a:p>
          <a:p>
            <a:pPr algn="l"/>
            <a:r>
              <a:rPr lang="en-US" sz="2000" dirty="0">
                <a:solidFill>
                  <a:srgbClr val="1B1B1B"/>
                </a:solidFill>
              </a:rPr>
              <a:t>08/26/2021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rgbClr val="5B5D48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E1D9153-AF36-4626-B84A-962B2AF4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332" y="3213976"/>
            <a:ext cx="1819434" cy="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9F5A-B37F-4B00-9D84-BA54BF9E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59" y="5604586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EDA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7CC95-FC3B-4E91-B046-83C339E5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10" y="151254"/>
            <a:ext cx="7653800" cy="54533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EBEB28-7B5E-4BC5-9510-1737D9A27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656" y="300608"/>
            <a:ext cx="3442550" cy="61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73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77AA5-11A6-49AB-9D14-D4436871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Further Actions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D2E11CA-AE0A-48AD-BE5B-3DC085AE6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974369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3A6DDCD-A598-49A1-B194-7A1EED65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330" y="4102816"/>
            <a:ext cx="1500376" cy="2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84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AA52F2-C124-4059-B0B0-9678A66A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Preprocessing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41D94C-C016-4C82-9BFA-74AC348A7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88228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6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E4971-7277-475F-A86F-C6C8085B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Modeling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5FFF-9193-4BE2-9360-02F7CCDF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en-US" sz="2500" dirty="0"/>
              <a:t>Logistic  - 2 types (Binary – Fatal/Non-Fatal), and multiclass</a:t>
            </a:r>
          </a:p>
          <a:p>
            <a:endParaRPr lang="en-US" sz="2500" dirty="0"/>
          </a:p>
          <a:p>
            <a:r>
              <a:rPr lang="en-US" sz="2500" dirty="0"/>
              <a:t>Random Forest – Binary and Multiclass</a:t>
            </a:r>
          </a:p>
          <a:p>
            <a:endParaRPr lang="en-US" sz="2500" dirty="0"/>
          </a:p>
          <a:p>
            <a:r>
              <a:rPr lang="en-US" sz="2500" dirty="0" err="1"/>
              <a:t>XGBoost</a:t>
            </a:r>
            <a:r>
              <a:rPr lang="en-US" sz="2500" dirty="0"/>
              <a:t> - Binary</a:t>
            </a:r>
          </a:p>
          <a:p>
            <a:endParaRPr lang="en-US" sz="2500" dirty="0"/>
          </a:p>
          <a:p>
            <a:r>
              <a:rPr lang="en-US" sz="2500" dirty="0"/>
              <a:t>SMOTE – Synthetic and Multiclass - Logistic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90370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B26F3-7885-45B1-9AD2-2AD98752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Best Binary Model ( Fatal or Non-Fatal 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531EBC-CA26-4936-A506-919EA05D13CC}"/>
              </a:ext>
            </a:extLst>
          </p:cNvPr>
          <p:cNvSpPr txBox="1"/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Logistic – Fatal or Non-Fatal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B0E65366-3F84-4944-B807-6943388BA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840" y="2523915"/>
            <a:ext cx="5286416" cy="3749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648BC-574A-4F0A-919C-F46CA0A49817}"/>
              </a:ext>
            </a:extLst>
          </p:cNvPr>
          <p:cNvSpPr txBox="1"/>
          <p:nvPr/>
        </p:nvSpPr>
        <p:spPr>
          <a:xfrm>
            <a:off x="836517" y="2763671"/>
            <a:ext cx="5343098" cy="409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37C909-C07C-484F-A660-2207EFFAF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79422"/>
              </p:ext>
            </p:extLst>
          </p:nvPr>
        </p:nvGraphicFramePr>
        <p:xfrm>
          <a:off x="5658280" y="3122260"/>
          <a:ext cx="6140414" cy="2560518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</a:tblPr>
              <a:tblGrid>
                <a:gridCol w="1099134">
                  <a:extLst>
                    <a:ext uri="{9D8B030D-6E8A-4147-A177-3AD203B41FA5}">
                      <a16:colId xmlns:a16="http://schemas.microsoft.com/office/drawing/2014/main" val="3678976442"/>
                    </a:ext>
                  </a:extLst>
                </a:gridCol>
                <a:gridCol w="1129514">
                  <a:extLst>
                    <a:ext uri="{9D8B030D-6E8A-4147-A177-3AD203B41FA5}">
                      <a16:colId xmlns:a16="http://schemas.microsoft.com/office/drawing/2014/main" val="3998221778"/>
                    </a:ext>
                  </a:extLst>
                </a:gridCol>
                <a:gridCol w="1129514">
                  <a:extLst>
                    <a:ext uri="{9D8B030D-6E8A-4147-A177-3AD203B41FA5}">
                      <a16:colId xmlns:a16="http://schemas.microsoft.com/office/drawing/2014/main" val="549207242"/>
                    </a:ext>
                  </a:extLst>
                </a:gridCol>
                <a:gridCol w="1129514">
                  <a:extLst>
                    <a:ext uri="{9D8B030D-6E8A-4147-A177-3AD203B41FA5}">
                      <a16:colId xmlns:a16="http://schemas.microsoft.com/office/drawing/2014/main" val="1616024023"/>
                    </a:ext>
                  </a:extLst>
                </a:gridCol>
                <a:gridCol w="1652738">
                  <a:extLst>
                    <a:ext uri="{9D8B030D-6E8A-4147-A177-3AD203B41FA5}">
                      <a16:colId xmlns:a16="http://schemas.microsoft.com/office/drawing/2014/main" val="4022523135"/>
                    </a:ext>
                  </a:extLst>
                </a:gridCol>
              </a:tblGrid>
              <a:tr h="415694">
                <a:tc>
                  <a:txBody>
                    <a:bodyPr/>
                    <a:lstStyle/>
                    <a:p>
                      <a:endParaRPr lang="en-US" sz="13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4169" marR="84063" marT="87822" marB="87822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 marL="114169" marR="84063" marT="87822" marB="8782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>
                          <a:solidFill>
                            <a:schemeClr val="bg1"/>
                          </a:solidFill>
                        </a:rPr>
                        <a:t>recall</a:t>
                      </a:r>
                    </a:p>
                  </a:txBody>
                  <a:tcPr marL="114169" marR="84063" marT="87822" marB="8782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>
                          <a:solidFill>
                            <a:schemeClr val="bg1"/>
                          </a:solidFill>
                        </a:rPr>
                        <a:t>f1-score</a:t>
                      </a:r>
                    </a:p>
                  </a:txBody>
                  <a:tcPr marL="114169" marR="84063" marT="87822" marB="8782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>
                          <a:solidFill>
                            <a:schemeClr val="bg1"/>
                          </a:solidFill>
                        </a:rPr>
                        <a:t>support</a:t>
                      </a:r>
                    </a:p>
                  </a:txBody>
                  <a:tcPr marL="114169" marR="84063" marT="87822" marB="87822"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09623"/>
                  </a:ext>
                </a:extLst>
              </a:tr>
              <a:tr h="415694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Not Fatal</a:t>
                      </a:r>
                    </a:p>
                  </a:txBody>
                  <a:tcPr marL="114169" marR="84063" marT="87822" marB="87822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0.995444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0.749298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0.855008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608524.000000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765406"/>
                  </a:ext>
                </a:extLst>
              </a:tr>
              <a:tr h="415694"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Fatal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0.038769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0.746723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0.073710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8240.000000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59435"/>
                  </a:ext>
                </a:extLst>
              </a:tr>
              <a:tr h="415694"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marL="114169" marR="84063" marT="87822" marB="87822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0.749264</a:t>
                      </a: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187395"/>
                  </a:ext>
                </a:extLst>
              </a:tr>
              <a:tr h="448871"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12103"/>
                  </a:ext>
                </a:extLst>
              </a:tr>
              <a:tr h="448871"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4169" marR="84063" marT="87822" marB="87822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17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25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2ED2F-282C-4F2A-9C79-CB30B8E4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Best Multiclass 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8D0789-96D7-4442-98A7-E1CD62123D7B}"/>
              </a:ext>
            </a:extLst>
          </p:cNvPr>
          <p:cNvSpPr txBox="1"/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Logistic w/One vs. Rest – Fatal, Severe, Slight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1BB4C43E-70CA-41EB-91C4-47D54C10A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08" y="2747222"/>
            <a:ext cx="5559480" cy="330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77816A-DD5E-451F-840E-F8BED7709AF8}"/>
              </a:ext>
            </a:extLst>
          </p:cNvPr>
          <p:cNvSpPr txBox="1"/>
          <p:nvPr/>
        </p:nvSpPr>
        <p:spPr>
          <a:xfrm>
            <a:off x="292292" y="176258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dirty="0"/>
              <a:t> 	</a:t>
            </a:r>
            <a:endParaRPr lang="en-US" sz="90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4C69CF3-E65A-42F9-9A03-DB99E54DC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812537"/>
              </p:ext>
            </p:extLst>
          </p:nvPr>
        </p:nvGraphicFramePr>
        <p:xfrm>
          <a:off x="6251736" y="3210336"/>
          <a:ext cx="5546956" cy="2384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764">
                  <a:extLst>
                    <a:ext uri="{9D8B030D-6E8A-4147-A177-3AD203B41FA5}">
                      <a16:colId xmlns:a16="http://schemas.microsoft.com/office/drawing/2014/main" val="1740093646"/>
                    </a:ext>
                  </a:extLst>
                </a:gridCol>
                <a:gridCol w="1032810">
                  <a:extLst>
                    <a:ext uri="{9D8B030D-6E8A-4147-A177-3AD203B41FA5}">
                      <a16:colId xmlns:a16="http://schemas.microsoft.com/office/drawing/2014/main" val="1607473261"/>
                    </a:ext>
                  </a:extLst>
                </a:gridCol>
                <a:gridCol w="1032810">
                  <a:extLst>
                    <a:ext uri="{9D8B030D-6E8A-4147-A177-3AD203B41FA5}">
                      <a16:colId xmlns:a16="http://schemas.microsoft.com/office/drawing/2014/main" val="4060845226"/>
                    </a:ext>
                  </a:extLst>
                </a:gridCol>
                <a:gridCol w="1032810">
                  <a:extLst>
                    <a:ext uri="{9D8B030D-6E8A-4147-A177-3AD203B41FA5}">
                      <a16:colId xmlns:a16="http://schemas.microsoft.com/office/drawing/2014/main" val="3434287794"/>
                    </a:ext>
                  </a:extLst>
                </a:gridCol>
                <a:gridCol w="1446762">
                  <a:extLst>
                    <a:ext uri="{9D8B030D-6E8A-4147-A177-3AD203B41FA5}">
                      <a16:colId xmlns:a16="http://schemas.microsoft.com/office/drawing/2014/main" val="1691606156"/>
                    </a:ext>
                  </a:extLst>
                </a:gridCol>
              </a:tblGrid>
              <a:tr h="32785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precision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recall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f1-score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support</a:t>
                      </a:r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913748676"/>
                  </a:ext>
                </a:extLst>
              </a:tr>
              <a:tr h="327850">
                <a:tc>
                  <a:txBody>
                    <a:bodyPr/>
                    <a:lstStyle/>
                    <a:p>
                      <a:r>
                        <a:rPr lang="en-US" sz="1500"/>
                        <a:t>Fatal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0.044836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0.642233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0.083821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8240.000000</a:t>
                      </a:r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2665527243"/>
                  </a:ext>
                </a:extLst>
              </a:tr>
              <a:tr h="327850">
                <a:tc>
                  <a:txBody>
                    <a:bodyPr/>
                    <a:lstStyle/>
                    <a:p>
                      <a:r>
                        <a:rPr lang="en-US" sz="1500"/>
                        <a:t>Serious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0.188550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0.322124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0.237868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79758.000000</a:t>
                      </a:r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3491926383"/>
                  </a:ext>
                </a:extLst>
              </a:tr>
              <a:tr h="327850">
                <a:tc>
                  <a:txBody>
                    <a:bodyPr/>
                    <a:lstStyle/>
                    <a:p>
                      <a:r>
                        <a:rPr lang="en-US" sz="1500"/>
                        <a:t>Slight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0.912024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0.625201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0.741854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528766.000000</a:t>
                      </a:r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2488871051"/>
                  </a:ext>
                </a:extLst>
              </a:tr>
              <a:tr h="327850">
                <a:tc>
                  <a:txBody>
                    <a:bodyPr/>
                    <a:lstStyle/>
                    <a:p>
                      <a:r>
                        <a:rPr lang="en-US" sz="1500" dirty="0"/>
                        <a:t>Accuracy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0.586236</a:t>
                      </a:r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2431921328"/>
                  </a:ext>
                </a:extLst>
              </a:tr>
              <a:tr h="372557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1130781344"/>
                  </a:ext>
                </a:extLst>
              </a:tr>
              <a:tr h="372557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511" marR="74511" marT="37256" marB="37256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511" marR="74511" marT="37256" marB="37256" anchor="ctr"/>
                </a:tc>
                <a:extLst>
                  <a:ext uri="{0D108BD9-81ED-4DB2-BD59-A6C34878D82A}">
                    <a16:rowId xmlns:a16="http://schemas.microsoft.com/office/drawing/2014/main" val="2415126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37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1C3F0-2ABD-46D3-A2B2-26F3FA81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Cases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BB21-B7FA-4F17-80C9-FEA01818D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anchor="ctr">
            <a:normAutofit/>
          </a:bodyPr>
          <a:lstStyle/>
          <a:p>
            <a:r>
              <a:rPr lang="en-US" sz="1400" dirty="0"/>
              <a:t>In vehicle/live prediction</a:t>
            </a:r>
          </a:p>
          <a:p>
            <a:pPr lvl="1"/>
            <a:r>
              <a:rPr lang="en-US" sz="1400" dirty="0"/>
              <a:t>Suggest a different time to leave etc. </a:t>
            </a:r>
          </a:p>
          <a:p>
            <a:endParaRPr lang="en-US" sz="1400" dirty="0"/>
          </a:p>
          <a:p>
            <a:r>
              <a:rPr lang="en-US" sz="1400" dirty="0"/>
              <a:t>Insurance Company</a:t>
            </a:r>
          </a:p>
          <a:p>
            <a:pPr lvl="1"/>
            <a:r>
              <a:rPr lang="en-US" sz="1400" dirty="0"/>
              <a:t>Call center – Call prioritization</a:t>
            </a:r>
          </a:p>
          <a:p>
            <a:pPr lvl="1"/>
            <a:r>
              <a:rPr lang="en-US" sz="1400" dirty="0"/>
              <a:t>Inference about:</a:t>
            </a:r>
          </a:p>
          <a:p>
            <a:pPr lvl="1"/>
            <a:r>
              <a:rPr lang="en-US" sz="1400" dirty="0"/>
              <a:t>Caller vehicle</a:t>
            </a:r>
          </a:p>
          <a:p>
            <a:pPr lvl="1"/>
            <a:r>
              <a:rPr lang="en-US" sz="1400" dirty="0"/>
              <a:t>Caller age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Emergency Response</a:t>
            </a:r>
          </a:p>
          <a:p>
            <a:pPr lvl="1"/>
            <a:r>
              <a:rPr lang="en-US" sz="1400" dirty="0"/>
              <a:t>Call prioritization based in inferred characteristics of caller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80E8A-56AE-4F53-830E-B94582FA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09" y="775342"/>
            <a:ext cx="2094341" cy="139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2583A-880A-4116-BD18-38A4A1FB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9172"/>
            <a:ext cx="2094341" cy="139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0D21C-8C8C-45B8-A3A8-B9C015ACD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549" y="713867"/>
            <a:ext cx="2135425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E6535-EE9A-46FA-91C7-9436D7FA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Further Research/Ideas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5A24-00EE-469C-ABC6-A520739F5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anchor="ctr">
            <a:normAutofit/>
          </a:bodyPr>
          <a:lstStyle/>
          <a:p>
            <a:r>
              <a:rPr lang="en-US" sz="2600" dirty="0"/>
              <a:t>Many other modeling methods to try(</a:t>
            </a:r>
            <a:r>
              <a:rPr lang="en-US" sz="2600" dirty="0" err="1"/>
              <a:t>XGBoost</a:t>
            </a:r>
            <a:r>
              <a:rPr lang="en-US" sz="2600" dirty="0"/>
              <a:t> again, SMOTE)</a:t>
            </a:r>
          </a:p>
          <a:p>
            <a:endParaRPr lang="en-US" sz="2600" dirty="0"/>
          </a:p>
          <a:p>
            <a:r>
              <a:rPr lang="en-US" sz="2600" dirty="0"/>
              <a:t>Possibly go back and include some location-based data</a:t>
            </a:r>
          </a:p>
          <a:p>
            <a:endParaRPr lang="en-US" sz="2600" dirty="0"/>
          </a:p>
          <a:p>
            <a:r>
              <a:rPr lang="en-US" sz="2600" dirty="0"/>
              <a:t>More cleaning of (unknown/missing) values</a:t>
            </a:r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02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EF985-607C-46A1-8316-D1B81105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1538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you! – Questions?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AB395-409E-4604-9DF4-F83680EEA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Predicting Fatal or Non-Fatal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VS Multiclass – ‘Severe Slight, Fatal’</a:t>
            </a:r>
          </a:p>
        </p:txBody>
      </p:sp>
    </p:spTree>
    <p:extLst>
      <p:ext uri="{BB962C8B-B14F-4D97-AF65-F5344CB8AC3E}">
        <p14:creationId xmlns:p14="http://schemas.microsoft.com/office/powerpoint/2010/main" val="4632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6697525" cy="1877811"/>
          </a:xfrm>
          <a:prstGeom prst="rect">
            <a:avLst/>
          </a:prstGeom>
          <a:solidFill>
            <a:srgbClr val="60533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88791-BCDE-4697-A1A0-12901062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2480956"/>
            <a:ext cx="4405512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1034-C98B-41C5-9059-90F22DBAA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7" y="2826284"/>
            <a:ext cx="3759198" cy="318399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/>
              <a:t>Problem Identification Organization/Data Selection/</a:t>
            </a:r>
          </a:p>
          <a:p>
            <a:endParaRPr lang="en-US" sz="2000" dirty="0"/>
          </a:p>
          <a:p>
            <a:r>
              <a:rPr lang="en-US" sz="2000" dirty="0"/>
              <a:t>Data Wrangling</a:t>
            </a:r>
          </a:p>
          <a:p>
            <a:endParaRPr lang="en-US" sz="2000" dirty="0"/>
          </a:p>
          <a:p>
            <a:r>
              <a:rPr lang="en-US" sz="2000" dirty="0"/>
              <a:t>Data Cleaning/</a:t>
            </a:r>
            <a:r>
              <a:rPr lang="en-US" sz="2000" dirty="0" err="1"/>
              <a:t>Preprossesing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Modeling</a:t>
            </a:r>
          </a:p>
          <a:p>
            <a:endParaRPr lang="en-US" sz="2000" dirty="0"/>
          </a:p>
          <a:p>
            <a:r>
              <a:rPr lang="en-US" sz="2000" dirty="0"/>
              <a:t>Discussion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2480956"/>
            <a:ext cx="2115455" cy="1898903"/>
          </a:xfrm>
          <a:prstGeom prst="rect">
            <a:avLst/>
          </a:prstGeom>
          <a:solidFill>
            <a:srgbClr val="407AB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29023"/>
            <a:ext cx="2107363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19944-F4D0-446A-93DE-F4961EA72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1" r="26301" b="-1"/>
          <a:stretch/>
        </p:blipFill>
        <p:spPr>
          <a:xfrm>
            <a:off x="7308214" y="438460"/>
            <a:ext cx="4424865" cy="59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3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2"/>
            <a:ext cx="5242262" cy="278186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BC55F-C075-4166-A077-F6207551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9" y="762000"/>
            <a:ext cx="4646387" cy="21441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Problem/Dataset Identification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A8B9026-04DF-499B-A388-67FCB7435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4405" y="459771"/>
            <a:ext cx="1294599" cy="1296997"/>
          </a:xfrm>
          <a:prstGeom prst="rect">
            <a:avLst/>
          </a:prstGeom>
          <a:solidFill>
            <a:srgbClr val="19D2F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8955" y="1935089"/>
            <a:ext cx="1294599" cy="1296998"/>
          </a:xfrm>
          <a:prstGeom prst="rect">
            <a:avLst/>
          </a:prstGeom>
          <a:solidFill>
            <a:srgbClr val="4E3654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3395974"/>
            <a:ext cx="6706946" cy="300666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91A55-ACDA-4CED-A68D-4BA81D38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698" y="3648548"/>
            <a:ext cx="6108726" cy="2481864"/>
          </a:xfrm>
        </p:spPr>
        <p:txBody>
          <a:bodyPr anchor="ctr">
            <a:normAutofit fontScale="85000" lnSpcReduction="20000"/>
          </a:bodyPr>
          <a:lstStyle/>
          <a:p>
            <a:endParaRPr lang="en-US" sz="1900" dirty="0"/>
          </a:p>
          <a:p>
            <a:r>
              <a:rPr lang="en-US" sz="1900" dirty="0"/>
              <a:t>UK. GOV/ Kaggle Data Source</a:t>
            </a:r>
          </a:p>
          <a:p>
            <a:endParaRPr lang="en-US" sz="1900" dirty="0"/>
          </a:p>
          <a:p>
            <a:r>
              <a:rPr lang="en-US" sz="1900" dirty="0"/>
              <a:t>Dataset – accidents 2004-2016</a:t>
            </a:r>
          </a:p>
          <a:p>
            <a:endParaRPr lang="en-US" sz="1900" dirty="0"/>
          </a:p>
          <a:p>
            <a:r>
              <a:rPr lang="en-US" sz="1900" dirty="0"/>
              <a:t>Contains 57 Features(including the target)/ ~2 million Rows</a:t>
            </a:r>
          </a:p>
          <a:p>
            <a:endParaRPr lang="en-US" sz="1900" dirty="0"/>
          </a:p>
          <a:p>
            <a:r>
              <a:rPr lang="en-US" sz="1900" dirty="0"/>
              <a:t>Prediction Target –[‘Accident Severity’] “Slight”, “Serious” or “Fatal”</a:t>
            </a:r>
          </a:p>
          <a:p>
            <a:endParaRPr lang="en-US" sz="1900" dirty="0"/>
          </a:p>
          <a:p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BD609-2023-4244-B70A-4FBD618DE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60" r="-1" b="20737"/>
          <a:stretch/>
        </p:blipFill>
        <p:spPr>
          <a:xfrm>
            <a:off x="7339089" y="450221"/>
            <a:ext cx="4371502" cy="59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3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613D3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8BF19-D31F-4EF6-AAEA-16A0679A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7FBEC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6675121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1E84-F52C-49AB-B83A-F3906C0E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6031967" cy="328326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Virtual Environment</a:t>
            </a:r>
          </a:p>
          <a:p>
            <a:endParaRPr lang="en-US" sz="2000" dirty="0"/>
          </a:p>
          <a:p>
            <a:r>
              <a:rPr lang="en-US" sz="2000" dirty="0" err="1"/>
              <a:t>CookieCutter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C923F8-2AA5-4EA3-93FD-EDA314D5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17"/>
          <a:stretch/>
        </p:blipFill>
        <p:spPr>
          <a:xfrm>
            <a:off x="7277100" y="2480954"/>
            <a:ext cx="4455979" cy="3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5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4A604-3DCA-458D-8192-2E9B3BCD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Wrangling/Cleaning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6C25D-9E25-496B-8D57-2A080352C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en-US" sz="2500" dirty="0"/>
              <a:t>Merging  Datasets/Frames</a:t>
            </a:r>
          </a:p>
          <a:p>
            <a:endParaRPr lang="en-US" sz="2500" dirty="0"/>
          </a:p>
          <a:p>
            <a:r>
              <a:rPr lang="en-US" sz="2500" dirty="0"/>
              <a:t>Dropping Nulls</a:t>
            </a:r>
          </a:p>
          <a:p>
            <a:endParaRPr lang="en-US" sz="2500" dirty="0"/>
          </a:p>
          <a:p>
            <a:r>
              <a:rPr lang="en-US" sz="2500" dirty="0"/>
              <a:t>Impute others(mode) 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44403-C20D-433B-9F6F-8BDB1475D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60" r="-1" b="20737"/>
          <a:stretch/>
        </p:blipFill>
        <p:spPr>
          <a:xfrm>
            <a:off x="8160848" y="2725393"/>
            <a:ext cx="3394307" cy="34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4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FCE169-4276-4005-8C82-CCC9C80C4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461736"/>
            <a:ext cx="6675119" cy="186629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050B4-31C7-47D5-AC8D-72A27C79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55" y="730155"/>
            <a:ext cx="6090743" cy="14228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9951" y="467575"/>
            <a:ext cx="2148840" cy="1877811"/>
          </a:xfrm>
          <a:prstGeom prst="rect">
            <a:avLst/>
          </a:prstGeom>
          <a:solidFill>
            <a:srgbClr val="605F3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990" y="471340"/>
            <a:ext cx="2148840" cy="1856689"/>
          </a:xfrm>
          <a:prstGeom prst="rect">
            <a:avLst/>
          </a:prstGeom>
          <a:solidFill>
            <a:srgbClr val="2727D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76301"/>
            <a:ext cx="6675119" cy="3922777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779C5-DC21-4711-B93C-1F0F668F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" y="2717021"/>
            <a:ext cx="6034514" cy="34108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56 features Vs Severity(3 target classes)</a:t>
            </a:r>
          </a:p>
          <a:p>
            <a:endParaRPr lang="en-US" sz="2000" dirty="0"/>
          </a:p>
          <a:p>
            <a:r>
              <a:rPr lang="en-US" sz="2000" dirty="0"/>
              <a:t>Mostly Categorical features</a:t>
            </a:r>
          </a:p>
          <a:p>
            <a:endParaRPr lang="en-US" sz="2000" dirty="0"/>
          </a:p>
          <a:p>
            <a:r>
              <a:rPr lang="en-US" sz="2000" dirty="0"/>
              <a:t>Selected Visualizations</a:t>
            </a:r>
          </a:p>
          <a:p>
            <a:endParaRPr lang="en-US" sz="2000" dirty="0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01955DCA-E99D-4678-99DB-8075105C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9951" y="2480956"/>
            <a:ext cx="4453128" cy="3922776"/>
          </a:xfrm>
          <a:prstGeom prst="rect">
            <a:avLst/>
          </a:prstGeom>
          <a:solidFill>
            <a:srgbClr val="2727D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A1648-F487-4D86-8409-E740E0A1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631" y="2855327"/>
            <a:ext cx="5454199" cy="327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1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21156-2F4B-4627-AB33-A1D8703D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 Band vs Severity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FB60D-56C4-4EF5-875B-102C2DAAE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13995"/>
            <a:ext cx="10905066" cy="41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2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0FF51-7EA7-4FC9-BCE3-A71B9D3C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Journey Purpose</a:t>
            </a:r>
          </a:p>
        </p:txBody>
      </p:sp>
      <p:pic>
        <p:nvPicPr>
          <p:cNvPr id="5" name="Content Placeholder 4" descr="Chart, timeline, bar chart&#10;&#10;Description automatically generated">
            <a:extLst>
              <a:ext uri="{FF2B5EF4-FFF2-40B4-BE49-F238E27FC236}">
                <a16:creationId xmlns:a16="http://schemas.microsoft.com/office/drawing/2014/main" id="{D0C054E1-C28D-42A8-B86D-6A5A4237C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38" y="1813995"/>
            <a:ext cx="11294495" cy="42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30E28-8A91-40C9-9285-31271740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Vehicle Manoeuvre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9B33608-04B4-47FE-B68C-053830EDE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59470"/>
            <a:ext cx="10905066" cy="4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5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359</Words>
  <Application>Microsoft Office PowerPoint</Application>
  <PresentationFormat>Widescreen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Predicting Accident Severity</vt:lpstr>
      <vt:lpstr>Overview</vt:lpstr>
      <vt:lpstr>Problem/Dataset Identification</vt:lpstr>
      <vt:lpstr>Organization</vt:lpstr>
      <vt:lpstr>Wrangling/Cleaning</vt:lpstr>
      <vt:lpstr>EDA</vt:lpstr>
      <vt:lpstr>Age Band vs Severity</vt:lpstr>
      <vt:lpstr>Journey Purpose</vt:lpstr>
      <vt:lpstr>Vehicle Manoeuvre</vt:lpstr>
      <vt:lpstr>EDA examples</vt:lpstr>
      <vt:lpstr>Further Actions</vt:lpstr>
      <vt:lpstr>Preprocessing </vt:lpstr>
      <vt:lpstr>Modeling </vt:lpstr>
      <vt:lpstr>Best Binary Model ( Fatal or Non-Fatal )</vt:lpstr>
      <vt:lpstr>Best Multiclass Model</vt:lpstr>
      <vt:lpstr>Use Cases</vt:lpstr>
      <vt:lpstr>Further Research/Ideas</vt:lpstr>
      <vt:lpstr>Thank you! –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Accident Severity</dc:title>
  <dc:creator>Steven Harpham</dc:creator>
  <cp:lastModifiedBy>Steven Harpham</cp:lastModifiedBy>
  <cp:revision>10</cp:revision>
  <dcterms:created xsi:type="dcterms:W3CDTF">2021-08-26T16:48:20Z</dcterms:created>
  <dcterms:modified xsi:type="dcterms:W3CDTF">2021-08-31T12:02:19Z</dcterms:modified>
</cp:coreProperties>
</file>